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738" r:id="rId2"/>
    <p:sldMasterId id="2147483716" r:id="rId3"/>
    <p:sldMasterId id="2147483694" r:id="rId4"/>
    <p:sldMasterId id="2147483760" r:id="rId5"/>
  </p:sldMasterIdLst>
  <p:notesMasterIdLst>
    <p:notesMasterId r:id="rId13"/>
  </p:notesMasterIdLst>
  <p:handoutMasterIdLst>
    <p:handoutMasterId r:id="rId14"/>
  </p:handoutMasterIdLst>
  <p:sldIdLst>
    <p:sldId id="256" r:id="rId6"/>
    <p:sldId id="314" r:id="rId7"/>
    <p:sldId id="315" r:id="rId8"/>
    <p:sldId id="316" r:id="rId9"/>
    <p:sldId id="317" r:id="rId10"/>
    <p:sldId id="318" r:id="rId11"/>
    <p:sldId id="319" r:id="rId1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38" autoAdjust="0"/>
    <p:restoredTop sz="94677" autoAdjust="0"/>
  </p:normalViewPr>
  <p:slideViewPr>
    <p:cSldViewPr snapToGrid="0">
      <p:cViewPr varScale="1">
        <p:scale>
          <a:sx n="71" d="100"/>
          <a:sy n="71" d="100"/>
        </p:scale>
        <p:origin x="62" y="226"/>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6" d="100"/>
          <a:sy n="86" d="100"/>
        </p:scale>
        <p:origin x="-3762"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presProps" Target="presProps.xml"/><Relationship Id="rId10" Type="http://schemas.openxmlformats.org/officeDocument/2006/relationships/slide" Target="slides/slide5.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C399B71-3C26-4A5B-B8C3-2691142635E4}" type="datetimeFigureOut">
              <a:rPr lang="en-US" smtClean="0"/>
              <a:t>11/5/2018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A4DFB89-C2C8-406A-AC49-371564A8031B}" type="slidenum">
              <a:rPr lang="en-US" smtClean="0"/>
              <a:t>‹#›</a:t>
            </a:fld>
            <a:endParaRPr lang="en-US"/>
          </a:p>
        </p:txBody>
      </p:sp>
    </p:spTree>
    <p:extLst>
      <p:ext uri="{BB962C8B-B14F-4D97-AF65-F5344CB8AC3E}">
        <p14:creationId xmlns:p14="http://schemas.microsoft.com/office/powerpoint/2010/main" val="2591111979"/>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09BC862-30F7-40F5-83D4-EC0662F56793}" type="datetimeFigureOut">
              <a:rPr lang="en-US" smtClean="0"/>
              <a:t>11/5/2018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3F456E-4B5F-483E-AAF0-0D6AA3A6C0AE}" type="slidenum">
              <a:rPr lang="en-US" smtClean="0"/>
              <a:t>‹#›</a:t>
            </a:fld>
            <a:endParaRPr lang="en-US"/>
          </a:p>
        </p:txBody>
      </p:sp>
    </p:spTree>
    <p:extLst>
      <p:ext uri="{BB962C8B-B14F-4D97-AF65-F5344CB8AC3E}">
        <p14:creationId xmlns:p14="http://schemas.microsoft.com/office/powerpoint/2010/main" val="91451327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3F456E-4B5F-483E-AAF0-0D6AA3A6C0AE}" type="slidenum">
              <a:rPr lang="en-US" smtClean="0"/>
              <a:t>1</a:t>
            </a:fld>
            <a:endParaRPr lang="en-US"/>
          </a:p>
        </p:txBody>
      </p:sp>
    </p:spTree>
    <p:extLst>
      <p:ext uri="{BB962C8B-B14F-4D97-AF65-F5344CB8AC3E}">
        <p14:creationId xmlns:p14="http://schemas.microsoft.com/office/powerpoint/2010/main" val="2351716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65511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95549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5960236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60181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1410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27069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48598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66244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6545196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8786301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7911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5378497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4081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9536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6451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5425179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14258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09573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22940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66007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530332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3488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99377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99219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62777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56614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82298759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52136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75414928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488621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833737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0251263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8882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439420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657770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919245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900075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523387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968579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626389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758114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422411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670453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37607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223537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81126063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43013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93034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918397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328278690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978380530"/>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559203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64086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4105088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8921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7404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745162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3.jp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image" Target="../media/image4.jpg"/><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image" Target="../media/image5.jpg"/><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4.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image" Target="../media/image6.jpg"/><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theme" Target="../theme/theme5.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2" name="Picture 1"/>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0351628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p:hf sldNum="0"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983124802"/>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hf sldNum="0"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982356733"/>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Lst>
  <p:hf sldNum="0"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227090001"/>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Lst>
  <p:hf sldNum="0"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707496407"/>
      </p:ext>
    </p:extLst>
  </p:cSld>
  <p:clrMap bg1="lt1" tx1="dk1" bg2="lt2" tx2="dk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Lst>
  <p:hf sldNum="0"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6147" y="2140217"/>
            <a:ext cx="1419167" cy="1097489"/>
          </a:xfrm>
          <a:prstGeom prst="rect">
            <a:avLst/>
          </a:prstGeom>
        </p:spPr>
      </p:pic>
      <p:sp>
        <p:nvSpPr>
          <p:cNvPr id="4" name="TextBox 3"/>
          <p:cNvSpPr txBox="1"/>
          <p:nvPr/>
        </p:nvSpPr>
        <p:spPr>
          <a:xfrm>
            <a:off x="6390042" y="2422990"/>
            <a:ext cx="1642665" cy="307777"/>
          </a:xfrm>
          <a:prstGeom prst="rect">
            <a:avLst/>
          </a:prstGeom>
          <a:noFill/>
        </p:spPr>
        <p:txBody>
          <a:bodyPr wrap="square" lIns="0" tIns="0" rIns="0" bIns="0" rtlCol="0">
            <a:spAutoFit/>
          </a:bodyPr>
          <a:lstStyle/>
          <a:p>
            <a:r>
              <a:rPr lang="en-US" altLang="zh-CN" sz="2000" dirty="0">
                <a:latin typeface="Open Sans Semibold" pitchFamily="34" charset="0"/>
                <a:ea typeface="Open Sans Semibold" pitchFamily="34" charset="0"/>
                <a:cs typeface="Open Sans Semibold" pitchFamily="34" charset="0"/>
              </a:rPr>
              <a:t>——</a:t>
            </a:r>
            <a:r>
              <a:rPr lang="zh-CN" altLang="en-US" sz="2000" dirty="0">
                <a:latin typeface="Open Sans Semibold" pitchFamily="34" charset="0"/>
                <a:ea typeface="Open Sans Semibold" pitchFamily="34" charset="0"/>
                <a:cs typeface="Open Sans Semibold" pitchFamily="34" charset="0"/>
              </a:rPr>
              <a:t>习惯</a:t>
            </a:r>
            <a:r>
              <a:rPr lang="en-US" altLang="zh-CN" sz="2000" dirty="0">
                <a:latin typeface="Open Sans Semibold" pitchFamily="34" charset="0"/>
                <a:ea typeface="Open Sans Semibold" pitchFamily="34" charset="0"/>
                <a:cs typeface="Open Sans Semibold" pitchFamily="34" charset="0"/>
              </a:rPr>
              <a:t>APP</a:t>
            </a:r>
            <a:endParaRPr lang="en-US" sz="2000" dirty="0">
              <a:latin typeface="Open Sans Semibold" pitchFamily="34" charset="0"/>
              <a:ea typeface="Open Sans Semibold" pitchFamily="34" charset="0"/>
              <a:cs typeface="Open Sans Semibold" pitchFamily="34" charset="0"/>
            </a:endParaRPr>
          </a:p>
        </p:txBody>
      </p:sp>
      <p:sp>
        <p:nvSpPr>
          <p:cNvPr id="8" name="TextBox 7"/>
          <p:cNvSpPr txBox="1"/>
          <p:nvPr/>
        </p:nvSpPr>
        <p:spPr>
          <a:xfrm>
            <a:off x="4572000" y="1586219"/>
            <a:ext cx="4050323" cy="553998"/>
          </a:xfrm>
          <a:prstGeom prst="rect">
            <a:avLst/>
          </a:prstGeom>
          <a:noFill/>
        </p:spPr>
        <p:txBody>
          <a:bodyPr wrap="square" lIns="0" tIns="0" rIns="0" bIns="0" rtlCol="0">
            <a:spAutoFit/>
          </a:bodyPr>
          <a:lstStyle/>
          <a:p>
            <a:r>
              <a:rPr lang="zh-CN" altLang="en-US" sz="3600" spc="-100" dirty="0">
                <a:solidFill>
                  <a:srgbClr val="C00000"/>
                </a:solidFill>
                <a:latin typeface="Source Sans Pro Light" pitchFamily="34" charset="0"/>
                <a:ea typeface="Open Sans Semibold" pitchFamily="34" charset="0"/>
                <a:cs typeface="Open Sans Semibold" pitchFamily="34" charset="0"/>
              </a:rPr>
              <a:t>产品方案设计</a:t>
            </a:r>
            <a:endParaRPr lang="en-US" sz="3600" spc="-100" dirty="0">
              <a:solidFill>
                <a:srgbClr val="C00000"/>
              </a:solidFill>
              <a:latin typeface="Source Sans Pro Light" pitchFamily="34" charset="0"/>
              <a:ea typeface="Open Sans Semibold" pitchFamily="34" charset="0"/>
              <a:cs typeface="Open Sans Semibold" pitchFamily="34"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8105" y="208447"/>
            <a:ext cx="3948078" cy="4429087"/>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 y="0"/>
            <a:ext cx="4424363" cy="5143500"/>
          </a:xfrm>
          <a:prstGeom prst="rect">
            <a:avLst/>
          </a:prstGeom>
        </p:spPr>
      </p:pic>
    </p:spTree>
    <p:extLst>
      <p:ext uri="{BB962C8B-B14F-4D97-AF65-F5344CB8AC3E}">
        <p14:creationId xmlns:p14="http://schemas.microsoft.com/office/powerpoint/2010/main" val="1463280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par>
                          <p:cTn id="8" fill="hold">
                            <p:stCondLst>
                              <p:cond delay="500"/>
                            </p:stCondLst>
                            <p:childTnLst>
                              <p:par>
                                <p:cTn id="9" presetID="6" presetClass="entr" presetSubtype="16"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circle(in)">
                                      <p:cBhvr>
                                        <p:cTn id="11" dur="2000"/>
                                        <p:tgtEl>
                                          <p:spTgt spid="5"/>
                                        </p:tgtEl>
                                      </p:cBhvr>
                                    </p:animEffect>
                                  </p:childTnLst>
                                </p:cTn>
                              </p:par>
                            </p:childTnLst>
                          </p:cTn>
                        </p:par>
                        <p:par>
                          <p:cTn id="12" fill="hold">
                            <p:stCondLst>
                              <p:cond delay="2500"/>
                            </p:stCondLst>
                            <p:childTnLst>
                              <p:par>
                                <p:cTn id="13" presetID="26"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580">
                                          <p:stCondLst>
                                            <p:cond delay="0"/>
                                          </p:stCondLst>
                                        </p:cTn>
                                        <p:tgtEl>
                                          <p:spTgt spid="3"/>
                                        </p:tgtEl>
                                      </p:cBhvr>
                                    </p:animEffect>
                                    <p:anim calcmode="lin" valueType="num">
                                      <p:cBhvr>
                                        <p:cTn id="16"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21" dur="26">
                                          <p:stCondLst>
                                            <p:cond delay="650"/>
                                          </p:stCondLst>
                                        </p:cTn>
                                        <p:tgtEl>
                                          <p:spTgt spid="3"/>
                                        </p:tgtEl>
                                      </p:cBhvr>
                                      <p:to x="100000" y="60000"/>
                                    </p:animScale>
                                    <p:animScale>
                                      <p:cBhvr>
                                        <p:cTn id="22" dur="166" decel="50000">
                                          <p:stCondLst>
                                            <p:cond delay="676"/>
                                          </p:stCondLst>
                                        </p:cTn>
                                        <p:tgtEl>
                                          <p:spTgt spid="3"/>
                                        </p:tgtEl>
                                      </p:cBhvr>
                                      <p:to x="100000" y="100000"/>
                                    </p:animScale>
                                    <p:animScale>
                                      <p:cBhvr>
                                        <p:cTn id="23" dur="26">
                                          <p:stCondLst>
                                            <p:cond delay="1312"/>
                                          </p:stCondLst>
                                        </p:cTn>
                                        <p:tgtEl>
                                          <p:spTgt spid="3"/>
                                        </p:tgtEl>
                                      </p:cBhvr>
                                      <p:to x="100000" y="80000"/>
                                    </p:animScale>
                                    <p:animScale>
                                      <p:cBhvr>
                                        <p:cTn id="24" dur="166" decel="50000">
                                          <p:stCondLst>
                                            <p:cond delay="1338"/>
                                          </p:stCondLst>
                                        </p:cTn>
                                        <p:tgtEl>
                                          <p:spTgt spid="3"/>
                                        </p:tgtEl>
                                      </p:cBhvr>
                                      <p:to x="100000" y="100000"/>
                                    </p:animScale>
                                    <p:animScale>
                                      <p:cBhvr>
                                        <p:cTn id="25" dur="26">
                                          <p:stCondLst>
                                            <p:cond delay="1642"/>
                                          </p:stCondLst>
                                        </p:cTn>
                                        <p:tgtEl>
                                          <p:spTgt spid="3"/>
                                        </p:tgtEl>
                                      </p:cBhvr>
                                      <p:to x="100000" y="90000"/>
                                    </p:animScale>
                                    <p:animScale>
                                      <p:cBhvr>
                                        <p:cTn id="26" dur="166" decel="50000">
                                          <p:stCondLst>
                                            <p:cond delay="1668"/>
                                          </p:stCondLst>
                                        </p:cTn>
                                        <p:tgtEl>
                                          <p:spTgt spid="3"/>
                                        </p:tgtEl>
                                      </p:cBhvr>
                                      <p:to x="100000" y="100000"/>
                                    </p:animScale>
                                    <p:animScale>
                                      <p:cBhvr>
                                        <p:cTn id="27" dur="26">
                                          <p:stCondLst>
                                            <p:cond delay="1808"/>
                                          </p:stCondLst>
                                        </p:cTn>
                                        <p:tgtEl>
                                          <p:spTgt spid="3"/>
                                        </p:tgtEl>
                                      </p:cBhvr>
                                      <p:to x="100000" y="95000"/>
                                    </p:animScale>
                                    <p:animScale>
                                      <p:cBhvr>
                                        <p:cTn id="28" dur="166" decel="50000">
                                          <p:stCondLst>
                                            <p:cond delay="1834"/>
                                          </p:stCondLst>
                                        </p:cTn>
                                        <p:tgtEl>
                                          <p:spTgt spid="3"/>
                                        </p:tgtEl>
                                      </p:cBhvr>
                                      <p:to x="100000" y="100000"/>
                                    </p:animScale>
                                  </p:childTnLst>
                                </p:cTn>
                              </p:par>
                            </p:childTnLst>
                          </p:cTn>
                        </p:par>
                        <p:par>
                          <p:cTn id="29" fill="hold">
                            <p:stCondLst>
                              <p:cond delay="4500"/>
                            </p:stCondLst>
                            <p:childTnLst>
                              <p:par>
                                <p:cTn id="30" presetID="22" presetClass="entr" presetSubtype="8"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left)">
                                      <p:cBhvr>
                                        <p:cTn id="32" dur="500"/>
                                        <p:tgtEl>
                                          <p:spTgt spid="8"/>
                                        </p:tgtEl>
                                      </p:cBhvr>
                                    </p:animEffect>
                                  </p:childTnLst>
                                </p:cTn>
                              </p:par>
                            </p:childTnLst>
                          </p:cTn>
                        </p:par>
                        <p:par>
                          <p:cTn id="33" fill="hold">
                            <p:stCondLst>
                              <p:cond delay="5000"/>
                            </p:stCondLst>
                            <p:childTnLst>
                              <p:par>
                                <p:cTn id="34" presetID="22" presetClass="entr" presetSubtype="8" fill="hold" grpId="0" nodeType="after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wipe(left)">
                                      <p:cBhvr>
                                        <p:cTn id="3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0E741FA-39CA-4EB4-ACF9-C3B55940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80522"/>
            <a:ext cx="1825806" cy="1962978"/>
          </a:xfrm>
          <a:prstGeom prst="rect">
            <a:avLst/>
          </a:prstGeom>
        </p:spPr>
      </p:pic>
      <p:sp>
        <p:nvSpPr>
          <p:cNvPr id="4" name="矩形 3">
            <a:extLst>
              <a:ext uri="{FF2B5EF4-FFF2-40B4-BE49-F238E27FC236}">
                <a16:creationId xmlns:a16="http://schemas.microsoft.com/office/drawing/2014/main" id="{8CE69733-E2FD-4ABB-BC07-864E410EF8D2}"/>
              </a:ext>
            </a:extLst>
          </p:cNvPr>
          <p:cNvSpPr/>
          <p:nvPr/>
        </p:nvSpPr>
        <p:spPr>
          <a:xfrm>
            <a:off x="233684" y="114998"/>
            <a:ext cx="1107996" cy="461665"/>
          </a:xfrm>
          <a:prstGeom prst="rect">
            <a:avLst/>
          </a:prstGeom>
        </p:spPr>
        <p:txBody>
          <a:bodyPr wrap="none">
            <a:spAutoFit/>
          </a:bodyPr>
          <a:lstStyle/>
          <a:p>
            <a:r>
              <a:rPr lang="zh-CN" altLang="en-US" sz="2400" b="1" dirty="0">
                <a:ea typeface="等线" panose="02010600030101010101" pitchFamily="2" charset="-122"/>
                <a:cs typeface="Times New Roman" panose="02020603050405020304" pitchFamily="18" charset="0"/>
              </a:rPr>
              <a:t>可行性</a:t>
            </a:r>
            <a:endParaRPr lang="zh-CN" altLang="en-US" sz="2400" b="1" dirty="0"/>
          </a:p>
        </p:txBody>
      </p:sp>
      <p:sp>
        <p:nvSpPr>
          <p:cNvPr id="5" name="矩形 4">
            <a:extLst>
              <a:ext uri="{FF2B5EF4-FFF2-40B4-BE49-F238E27FC236}">
                <a16:creationId xmlns:a16="http://schemas.microsoft.com/office/drawing/2014/main" id="{CBECDB9A-08BF-433E-BF32-8C7AB5A1D9D2}"/>
              </a:ext>
            </a:extLst>
          </p:cNvPr>
          <p:cNvSpPr/>
          <p:nvPr/>
        </p:nvSpPr>
        <p:spPr>
          <a:xfrm>
            <a:off x="1341680" y="525036"/>
            <a:ext cx="7307468" cy="4093428"/>
          </a:xfrm>
          <a:prstGeom prst="rect">
            <a:avLst/>
          </a:prstGeom>
        </p:spPr>
        <p:txBody>
          <a:bodyPr wrap="square">
            <a:spAutoFit/>
          </a:bodyPr>
          <a:lstStyle/>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习惯的养成决定一个人的成败，所以在当今的社会，养成好的习惯</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改掉坏的习惯非常必要。但如今，随着智能手机的普遍，娱乐方式的多样化，养成好习惯似乎越来越难</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同时改掉坏习惯也越来越难，刷抖音，打王者，轻易的把我们的注意力转移走。想坚持好习惯</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改掉一个坏习惯，你需要一个习惯养成</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en-US" sz="2000" b="1" kern="100" dirty="0">
                <a:latin typeface="等线" panose="02010600030101010101" pitchFamily="2" charset="-122"/>
                <a:ea typeface="等线" panose="02010600030101010101" pitchFamily="2" charset="-122"/>
                <a:cs typeface="Times New Roman" panose="02020603050405020304" pitchFamily="18" charset="0"/>
              </a:rPr>
              <a:t>行业市场分析</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：当今社会，坚持变得越来越难</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放弃变得越来越简单，养成好习惯和改掉坏习惯的重要性越来越高，但在这个诸多诱惑的时代，单靠个人意志力去养成习惯，对大部分年轻人来说是很困难的事。但是通过每个年轻人都离不开的手机</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就提高了实现的可能性。本产品是基于</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的习惯养成应用，提供打卡功能，通过提醒功能鼓励使用者制定各种计划，坚持每天实现计划并打卡，持续进行以实现养成良好习惯的效果。</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1231410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0E741FA-39CA-4EB4-ACF9-C3B55940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80522"/>
            <a:ext cx="1825806" cy="1962978"/>
          </a:xfrm>
          <a:prstGeom prst="rect">
            <a:avLst/>
          </a:prstGeom>
        </p:spPr>
      </p:pic>
      <p:sp>
        <p:nvSpPr>
          <p:cNvPr id="4" name="矩形 3">
            <a:extLst>
              <a:ext uri="{FF2B5EF4-FFF2-40B4-BE49-F238E27FC236}">
                <a16:creationId xmlns:a16="http://schemas.microsoft.com/office/drawing/2014/main" id="{8CE69733-E2FD-4ABB-BC07-864E410EF8D2}"/>
              </a:ext>
            </a:extLst>
          </p:cNvPr>
          <p:cNvSpPr/>
          <p:nvPr/>
        </p:nvSpPr>
        <p:spPr>
          <a:xfrm>
            <a:off x="233684" y="114998"/>
            <a:ext cx="1415772" cy="461665"/>
          </a:xfrm>
          <a:prstGeom prst="rect">
            <a:avLst/>
          </a:prstGeom>
        </p:spPr>
        <p:txBody>
          <a:bodyPr wrap="none">
            <a:spAutoFit/>
          </a:bodyPr>
          <a:lstStyle/>
          <a:p>
            <a:r>
              <a:rPr lang="zh-CN" altLang="en-US" sz="2400" b="1" dirty="0">
                <a:ea typeface="等线" panose="02010600030101010101" pitchFamily="2" charset="-122"/>
                <a:cs typeface="Times New Roman" panose="02020603050405020304" pitchFamily="18" charset="0"/>
              </a:rPr>
              <a:t>同类产品</a:t>
            </a:r>
            <a:endParaRPr lang="zh-CN" altLang="en-US" sz="2400" b="1" dirty="0"/>
          </a:p>
        </p:txBody>
      </p:sp>
      <p:pic>
        <p:nvPicPr>
          <p:cNvPr id="6" name="图片 5">
            <a:extLst>
              <a:ext uri="{FF2B5EF4-FFF2-40B4-BE49-F238E27FC236}">
                <a16:creationId xmlns:a16="http://schemas.microsoft.com/office/drawing/2014/main" id="{A1C6E561-5094-461A-B5CC-8FD98D38E3C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79762" y="345830"/>
            <a:ext cx="2328497" cy="4139550"/>
          </a:xfrm>
          <a:prstGeom prst="rect">
            <a:avLst/>
          </a:prstGeom>
        </p:spPr>
      </p:pic>
      <p:pic>
        <p:nvPicPr>
          <p:cNvPr id="8" name="图片 7">
            <a:extLst>
              <a:ext uri="{FF2B5EF4-FFF2-40B4-BE49-F238E27FC236}">
                <a16:creationId xmlns:a16="http://schemas.microsoft.com/office/drawing/2014/main" id="{2FE02D61-DCE9-458A-848C-D006E66E3F4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66047" y="345830"/>
            <a:ext cx="2328497" cy="4139550"/>
          </a:xfrm>
          <a:prstGeom prst="rect">
            <a:avLst/>
          </a:prstGeom>
        </p:spPr>
      </p:pic>
      <p:sp>
        <p:nvSpPr>
          <p:cNvPr id="9" name="矩形 8">
            <a:extLst>
              <a:ext uri="{FF2B5EF4-FFF2-40B4-BE49-F238E27FC236}">
                <a16:creationId xmlns:a16="http://schemas.microsoft.com/office/drawing/2014/main" id="{4D7F885F-F269-4F5B-8ED1-33923DBE3DFB}"/>
              </a:ext>
            </a:extLst>
          </p:cNvPr>
          <p:cNvSpPr/>
          <p:nvPr/>
        </p:nvSpPr>
        <p:spPr>
          <a:xfrm>
            <a:off x="2665216" y="4485380"/>
            <a:ext cx="954107" cy="400110"/>
          </a:xfrm>
          <a:prstGeom prst="rect">
            <a:avLst/>
          </a:prstGeom>
        </p:spPr>
        <p:txBody>
          <a:bodyPr wrap="none">
            <a:spAutoFit/>
          </a:bodyPr>
          <a:lstStyle/>
          <a:p>
            <a:r>
              <a:rPr lang="zh-CN" altLang="en-US" sz="2000" dirty="0">
                <a:ea typeface="等线" panose="02010600030101010101" pitchFamily="2" charset="-122"/>
                <a:cs typeface="Times New Roman" panose="02020603050405020304" pitchFamily="18" charset="0"/>
              </a:rPr>
              <a:t>小日常</a:t>
            </a:r>
            <a:endParaRPr lang="zh-CN" altLang="en-US" sz="2000" dirty="0"/>
          </a:p>
        </p:txBody>
      </p:sp>
      <p:sp>
        <p:nvSpPr>
          <p:cNvPr id="10" name="矩形 9">
            <a:extLst>
              <a:ext uri="{FF2B5EF4-FFF2-40B4-BE49-F238E27FC236}">
                <a16:creationId xmlns:a16="http://schemas.microsoft.com/office/drawing/2014/main" id="{D71E5FB3-69A0-4FC2-AF87-A1145030CB0A}"/>
              </a:ext>
            </a:extLst>
          </p:cNvPr>
          <p:cNvSpPr/>
          <p:nvPr/>
        </p:nvSpPr>
        <p:spPr>
          <a:xfrm>
            <a:off x="5775969" y="4485380"/>
            <a:ext cx="1208985" cy="400110"/>
          </a:xfrm>
          <a:prstGeom prst="rect">
            <a:avLst/>
          </a:prstGeom>
        </p:spPr>
        <p:txBody>
          <a:bodyPr wrap="none">
            <a:spAutoFit/>
          </a:bodyPr>
          <a:lstStyle/>
          <a:p>
            <a:r>
              <a:rPr lang="en-US" altLang="zh-CN" sz="2000" dirty="0">
                <a:ea typeface="等线" panose="02010600030101010101" pitchFamily="2" charset="-122"/>
                <a:cs typeface="Times New Roman" panose="02020603050405020304" pitchFamily="18" charset="0"/>
              </a:rPr>
              <a:t>Loop</a:t>
            </a:r>
            <a:r>
              <a:rPr lang="zh-CN" altLang="en-US" sz="2000" dirty="0">
                <a:ea typeface="等线" panose="02010600030101010101" pitchFamily="2" charset="-122"/>
                <a:cs typeface="Times New Roman" panose="02020603050405020304" pitchFamily="18" charset="0"/>
              </a:rPr>
              <a:t>循环</a:t>
            </a:r>
            <a:endParaRPr lang="zh-CN" altLang="en-US" sz="2000" dirty="0"/>
          </a:p>
        </p:txBody>
      </p:sp>
    </p:spTree>
    <p:extLst>
      <p:ext uri="{BB962C8B-B14F-4D97-AF65-F5344CB8AC3E}">
        <p14:creationId xmlns:p14="http://schemas.microsoft.com/office/powerpoint/2010/main" val="5542400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0E741FA-39CA-4EB4-ACF9-C3B55940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80522"/>
            <a:ext cx="1825806" cy="1962978"/>
          </a:xfrm>
          <a:prstGeom prst="rect">
            <a:avLst/>
          </a:prstGeom>
        </p:spPr>
      </p:pic>
      <p:sp>
        <p:nvSpPr>
          <p:cNvPr id="4" name="矩形 3">
            <a:extLst>
              <a:ext uri="{FF2B5EF4-FFF2-40B4-BE49-F238E27FC236}">
                <a16:creationId xmlns:a16="http://schemas.microsoft.com/office/drawing/2014/main" id="{8CE69733-E2FD-4ABB-BC07-864E410EF8D2}"/>
              </a:ext>
            </a:extLst>
          </p:cNvPr>
          <p:cNvSpPr/>
          <p:nvPr/>
        </p:nvSpPr>
        <p:spPr>
          <a:xfrm>
            <a:off x="233684" y="114998"/>
            <a:ext cx="1415772" cy="461665"/>
          </a:xfrm>
          <a:prstGeom prst="rect">
            <a:avLst/>
          </a:prstGeom>
        </p:spPr>
        <p:txBody>
          <a:bodyPr wrap="none">
            <a:spAutoFit/>
          </a:bodyPr>
          <a:lstStyle/>
          <a:p>
            <a:r>
              <a:rPr lang="zh-CN" altLang="en-US" sz="2400" b="1" dirty="0">
                <a:ea typeface="等线" panose="02010600030101010101" pitchFamily="2" charset="-122"/>
                <a:cs typeface="Times New Roman" panose="02020603050405020304" pitchFamily="18" charset="0"/>
              </a:rPr>
              <a:t>竞争优势</a:t>
            </a:r>
            <a:endParaRPr lang="zh-CN" altLang="en-US" sz="2400" b="1" dirty="0"/>
          </a:p>
        </p:txBody>
      </p:sp>
      <p:sp>
        <p:nvSpPr>
          <p:cNvPr id="5" name="矩形 4">
            <a:extLst>
              <a:ext uri="{FF2B5EF4-FFF2-40B4-BE49-F238E27FC236}">
                <a16:creationId xmlns:a16="http://schemas.microsoft.com/office/drawing/2014/main" id="{CBECDB9A-08BF-433E-BF32-8C7AB5A1D9D2}"/>
              </a:ext>
            </a:extLst>
          </p:cNvPr>
          <p:cNvSpPr/>
          <p:nvPr/>
        </p:nvSpPr>
        <p:spPr>
          <a:xfrm>
            <a:off x="1312433" y="555153"/>
            <a:ext cx="7315200" cy="1323439"/>
          </a:xfrm>
          <a:prstGeom prst="rect">
            <a:avLst/>
          </a:prstGeom>
        </p:spPr>
        <p:txBody>
          <a:bodyPr wrap="square">
            <a:spAutoFit/>
          </a:bodyPr>
          <a:lstStyle/>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我们的</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相较于同类型的其他</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，联合了两个同类产品优点，又具有良好的图形界面</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又能够兼具良好的数据统计功能。同时，同类的</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主要目标都是养成好习惯，我们可以添加改掉坏习惯的功能，使我们的</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功能更加强大，受众面更广。</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p:txBody>
      </p:sp>
      <p:sp>
        <p:nvSpPr>
          <p:cNvPr id="6" name="矩形 5">
            <a:extLst>
              <a:ext uri="{FF2B5EF4-FFF2-40B4-BE49-F238E27FC236}">
                <a16:creationId xmlns:a16="http://schemas.microsoft.com/office/drawing/2014/main" id="{4B7754FF-405D-4E2A-A072-E5CB9F30E326}"/>
              </a:ext>
            </a:extLst>
          </p:cNvPr>
          <p:cNvSpPr/>
          <p:nvPr/>
        </p:nvSpPr>
        <p:spPr>
          <a:xfrm>
            <a:off x="233684" y="1945442"/>
            <a:ext cx="2339102" cy="461665"/>
          </a:xfrm>
          <a:prstGeom prst="rect">
            <a:avLst/>
          </a:prstGeom>
        </p:spPr>
        <p:txBody>
          <a:bodyPr wrap="none">
            <a:spAutoFit/>
          </a:bodyPr>
          <a:lstStyle/>
          <a:p>
            <a:r>
              <a:rPr lang="zh-CN" altLang="en-US" sz="2400" b="1" dirty="0">
                <a:ea typeface="等线" panose="02010600030101010101" pitchFamily="2" charset="-122"/>
                <a:cs typeface="Times New Roman" panose="02020603050405020304" pitchFamily="18" charset="0"/>
              </a:rPr>
              <a:t>产品定位及目标</a:t>
            </a:r>
            <a:endParaRPr lang="zh-CN" altLang="en-US" sz="2400" b="1" dirty="0"/>
          </a:p>
        </p:txBody>
      </p:sp>
      <p:sp>
        <p:nvSpPr>
          <p:cNvPr id="7" name="矩形 6">
            <a:extLst>
              <a:ext uri="{FF2B5EF4-FFF2-40B4-BE49-F238E27FC236}">
                <a16:creationId xmlns:a16="http://schemas.microsoft.com/office/drawing/2014/main" id="{80592365-F324-47B1-872D-29EB976DE1A6}"/>
              </a:ext>
            </a:extLst>
          </p:cNvPr>
          <p:cNvSpPr/>
          <p:nvPr/>
        </p:nvSpPr>
        <p:spPr>
          <a:xfrm>
            <a:off x="1312433" y="2407107"/>
            <a:ext cx="7315200" cy="2554545"/>
          </a:xfrm>
          <a:prstGeom prst="rect">
            <a:avLst/>
          </a:prstGeom>
        </p:spPr>
        <p:txBody>
          <a:bodyPr wrap="square">
            <a:spAutoFit/>
          </a:bodyPr>
          <a:lstStyle/>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由于本产品目的是为了让用户改变并尽快养成习惯，因此本产品的目标用户应具备以下特点</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p>
          <a:p>
            <a:pPr marL="457200" indent="-457200" algn="just">
              <a:spcAft>
                <a:spcPts val="0"/>
              </a:spcAft>
              <a:buAutoNum type="arabicPeriod"/>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较为年轻，善于尝试新鲜事物；</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457200" indent="-457200" algn="just">
              <a:spcAft>
                <a:spcPts val="0"/>
              </a:spcAft>
              <a:buAutoNum type="arabicPeriod"/>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需要养成习惯或改掉坏习惯；</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基于对日常生活的经验，在校大学生以及年轻的上班族是非常符合条件的用户群体，大学生对自身原本的生活习惯不满意而自求改变或者是年轻的上班族所处的环境容易变化，环境变化后需要改变之前的生活习惯等。</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415412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0E741FA-39CA-4EB4-ACF9-C3B55940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80522"/>
            <a:ext cx="1825806" cy="1962978"/>
          </a:xfrm>
          <a:prstGeom prst="rect">
            <a:avLst/>
          </a:prstGeom>
        </p:spPr>
      </p:pic>
      <p:sp>
        <p:nvSpPr>
          <p:cNvPr id="4" name="矩形 3">
            <a:extLst>
              <a:ext uri="{FF2B5EF4-FFF2-40B4-BE49-F238E27FC236}">
                <a16:creationId xmlns:a16="http://schemas.microsoft.com/office/drawing/2014/main" id="{8CE69733-E2FD-4ABB-BC07-864E410EF8D2}"/>
              </a:ext>
            </a:extLst>
          </p:cNvPr>
          <p:cNvSpPr/>
          <p:nvPr/>
        </p:nvSpPr>
        <p:spPr>
          <a:xfrm>
            <a:off x="233684" y="114998"/>
            <a:ext cx="2031325" cy="461665"/>
          </a:xfrm>
          <a:prstGeom prst="rect">
            <a:avLst/>
          </a:prstGeom>
        </p:spPr>
        <p:txBody>
          <a:bodyPr wrap="none">
            <a:spAutoFit/>
          </a:bodyPr>
          <a:lstStyle/>
          <a:p>
            <a:r>
              <a:rPr lang="zh-CN" altLang="en-US" sz="2400" b="1" dirty="0">
                <a:ea typeface="等线" panose="02010600030101010101" pitchFamily="2" charset="-122"/>
                <a:cs typeface="Times New Roman" panose="02020603050405020304" pitchFamily="18" charset="0"/>
              </a:rPr>
              <a:t>产品内容策划</a:t>
            </a:r>
            <a:endParaRPr lang="zh-CN" altLang="en-US" sz="2400" b="1" dirty="0"/>
          </a:p>
        </p:txBody>
      </p:sp>
      <p:sp>
        <p:nvSpPr>
          <p:cNvPr id="5" name="矩形 4">
            <a:extLst>
              <a:ext uri="{FF2B5EF4-FFF2-40B4-BE49-F238E27FC236}">
                <a16:creationId xmlns:a16="http://schemas.microsoft.com/office/drawing/2014/main" id="{CBECDB9A-08BF-433E-BF32-8C7AB5A1D9D2}"/>
              </a:ext>
            </a:extLst>
          </p:cNvPr>
          <p:cNvSpPr/>
          <p:nvPr/>
        </p:nvSpPr>
        <p:spPr>
          <a:xfrm>
            <a:off x="1075764" y="576663"/>
            <a:ext cx="6992471" cy="3477875"/>
          </a:xfrm>
          <a:prstGeom prst="rect">
            <a:avLst/>
          </a:prstGeom>
        </p:spPr>
        <p:txBody>
          <a:bodyPr wrap="square">
            <a:spAutoFit/>
          </a:bodyPr>
          <a:lstStyle/>
          <a:p>
            <a:pPr algn="just">
              <a:spcAft>
                <a:spcPts val="0"/>
              </a:spcAft>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该</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的主要功能模块包括：</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342900" indent="-342900" algn="just">
              <a:spcAft>
                <a:spcPts val="0"/>
              </a:spcAft>
              <a:buFont typeface="Arial" panose="020B0604020202020204" pitchFamily="34" charset="0"/>
              <a:buChar char="•"/>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设置目标：用户可以自行设置要养成习惯的目标，以及持续的时间。</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342900" indent="-342900" algn="just">
              <a:spcAft>
                <a:spcPts val="0"/>
              </a:spcAft>
              <a:buFont typeface="Arial" panose="020B0604020202020204" pitchFamily="34" charset="0"/>
              <a:buChar char="•"/>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日常打卡：用户可以在完成设定的目标后，可进行打卡，记录用户自己的心情、评论以及上传照片。</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342900" indent="-342900" algn="just">
              <a:spcAft>
                <a:spcPts val="0"/>
              </a:spcAft>
              <a:buFont typeface="Arial" panose="020B0604020202020204" pitchFamily="34" charset="0"/>
              <a:buChar char="•"/>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分享功能：向他人分享自己达成的成就或自己的打卡记录。</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342900" indent="-342900" algn="just">
              <a:spcAft>
                <a:spcPts val="0"/>
              </a:spcAft>
              <a:buFont typeface="Arial" panose="020B0604020202020204" pitchFamily="34" charset="0"/>
              <a:buChar char="•"/>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统计功能：统计完成的目标、养成的习惯、坚持的天数等，用户可以得到一个详细的统计信息。</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342900" indent="-342900" algn="just">
              <a:spcAft>
                <a:spcPts val="0"/>
              </a:spcAft>
              <a:buFont typeface="Arial" panose="020B0604020202020204" pitchFamily="34" charset="0"/>
              <a:buChar char="•"/>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提醒功能：用户可以设置提醒时间，让</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在规定时间提醒用户要完成的目标。</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342900" indent="-342900" algn="just">
              <a:spcAft>
                <a:spcPts val="0"/>
              </a:spcAft>
              <a:buFont typeface="Arial" panose="020B0604020202020204" pitchFamily="34" charset="0"/>
              <a:buChar char="•"/>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等等等</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614159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0E741FA-39CA-4EB4-ACF9-C3B55940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80522"/>
            <a:ext cx="1825806" cy="1962978"/>
          </a:xfrm>
          <a:prstGeom prst="rect">
            <a:avLst/>
          </a:prstGeom>
        </p:spPr>
      </p:pic>
      <p:sp>
        <p:nvSpPr>
          <p:cNvPr id="4" name="矩形 3">
            <a:extLst>
              <a:ext uri="{FF2B5EF4-FFF2-40B4-BE49-F238E27FC236}">
                <a16:creationId xmlns:a16="http://schemas.microsoft.com/office/drawing/2014/main" id="{8CE69733-E2FD-4ABB-BC07-864E410EF8D2}"/>
              </a:ext>
            </a:extLst>
          </p:cNvPr>
          <p:cNvSpPr/>
          <p:nvPr/>
        </p:nvSpPr>
        <p:spPr>
          <a:xfrm>
            <a:off x="233684" y="114998"/>
            <a:ext cx="2031325" cy="461665"/>
          </a:xfrm>
          <a:prstGeom prst="rect">
            <a:avLst/>
          </a:prstGeom>
        </p:spPr>
        <p:txBody>
          <a:bodyPr wrap="none">
            <a:spAutoFit/>
          </a:bodyPr>
          <a:lstStyle/>
          <a:p>
            <a:r>
              <a:rPr lang="zh-CN" altLang="en-US" sz="2400" b="1" dirty="0">
                <a:ea typeface="等线" panose="02010600030101010101" pitchFamily="2" charset="-122"/>
                <a:cs typeface="Times New Roman" panose="02020603050405020304" pitchFamily="18" charset="0"/>
              </a:rPr>
              <a:t>技术解决方案</a:t>
            </a:r>
            <a:endParaRPr lang="zh-CN" altLang="en-US" sz="2400" b="1" dirty="0"/>
          </a:p>
        </p:txBody>
      </p:sp>
      <p:sp>
        <p:nvSpPr>
          <p:cNvPr id="5" name="矩形 4">
            <a:extLst>
              <a:ext uri="{FF2B5EF4-FFF2-40B4-BE49-F238E27FC236}">
                <a16:creationId xmlns:a16="http://schemas.microsoft.com/office/drawing/2014/main" id="{CBECDB9A-08BF-433E-BF32-8C7AB5A1D9D2}"/>
              </a:ext>
            </a:extLst>
          </p:cNvPr>
          <p:cNvSpPr/>
          <p:nvPr/>
        </p:nvSpPr>
        <p:spPr>
          <a:xfrm>
            <a:off x="978946" y="630457"/>
            <a:ext cx="7648687" cy="1015663"/>
          </a:xfrm>
          <a:prstGeom prst="rect">
            <a:avLst/>
          </a:prstGeom>
        </p:spPr>
        <p:txBody>
          <a:bodyPr wrap="square">
            <a:spAutoFit/>
          </a:bodyPr>
          <a:lstStyle/>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本产品是一款打卡类型的应用</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基于</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ANDROID </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开发，主要的开发环境是：</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JDK + Android STUDIO+ANDROID SDK</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，主要开发语言是：</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JAVA+XML+SQL</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。数据目前暂时存储在手机存储空间里。</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p:txBody>
      </p:sp>
      <p:sp>
        <p:nvSpPr>
          <p:cNvPr id="8" name="矩形 7">
            <a:extLst>
              <a:ext uri="{FF2B5EF4-FFF2-40B4-BE49-F238E27FC236}">
                <a16:creationId xmlns:a16="http://schemas.microsoft.com/office/drawing/2014/main" id="{26CC0399-2C2F-4A6A-8EDD-07F7EE66E27A}"/>
              </a:ext>
            </a:extLst>
          </p:cNvPr>
          <p:cNvSpPr/>
          <p:nvPr/>
        </p:nvSpPr>
        <p:spPr>
          <a:xfrm>
            <a:off x="233684" y="1699914"/>
            <a:ext cx="1415772" cy="461665"/>
          </a:xfrm>
          <a:prstGeom prst="rect">
            <a:avLst/>
          </a:prstGeom>
        </p:spPr>
        <p:txBody>
          <a:bodyPr wrap="none">
            <a:spAutoFit/>
          </a:bodyPr>
          <a:lstStyle/>
          <a:p>
            <a:r>
              <a:rPr lang="zh-CN" altLang="en-US" sz="2400" b="1" dirty="0">
                <a:ea typeface="等线" panose="02010600030101010101" pitchFamily="2" charset="-122"/>
                <a:cs typeface="Times New Roman" panose="02020603050405020304" pitchFamily="18" charset="0"/>
              </a:rPr>
              <a:t>推广方案</a:t>
            </a:r>
            <a:endParaRPr lang="zh-CN" altLang="en-US" sz="2400" b="1" dirty="0"/>
          </a:p>
        </p:txBody>
      </p:sp>
      <p:sp>
        <p:nvSpPr>
          <p:cNvPr id="9" name="矩形 8">
            <a:extLst>
              <a:ext uri="{FF2B5EF4-FFF2-40B4-BE49-F238E27FC236}">
                <a16:creationId xmlns:a16="http://schemas.microsoft.com/office/drawing/2014/main" id="{7DEC59A0-299F-4FB8-9FE7-DA7B3D4AE970}"/>
              </a:ext>
            </a:extLst>
          </p:cNvPr>
          <p:cNvSpPr/>
          <p:nvPr/>
        </p:nvSpPr>
        <p:spPr>
          <a:xfrm>
            <a:off x="978946" y="2210893"/>
            <a:ext cx="7648687" cy="2554545"/>
          </a:xfrm>
          <a:prstGeom prst="rect">
            <a:avLst/>
          </a:prstGeom>
        </p:spPr>
        <p:txBody>
          <a:bodyPr wrap="square">
            <a:spAutoFit/>
          </a:bodyPr>
          <a:lstStyle/>
          <a:p>
            <a:pPr marL="457200" indent="-457200" algn="just">
              <a:spcAft>
                <a:spcPts val="0"/>
              </a:spcAft>
              <a:buAutoNum type="arabicPeriod"/>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平台推广：通过在各大安卓市场</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例如</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:Google Play</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、百度手机助手、豌豆荚等</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同时上线，发布产品，提高用户量</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457200" indent="-457200" algn="just">
              <a:spcAft>
                <a:spcPts val="0"/>
              </a:spcAft>
              <a:buAutoNum type="arabicPeriod"/>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分享推广：在用户分享界面提供软件的二维码，使已知用户来发展未知用户</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457200" indent="-457200" algn="just">
              <a:spcAft>
                <a:spcPts val="0"/>
              </a:spcAft>
              <a:buAutoNum type="arabicPeriod"/>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社区推广：通过在微信</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,QQ,</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百度贴吧，微博等拥有大量用户的热门社区推广</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457200" indent="-457200" algn="just">
              <a:spcAft>
                <a:spcPts val="0"/>
              </a:spcAft>
              <a:buAutoNum type="arabicPeriod"/>
            </a:pP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合作推广：与某些</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例如其他同学的安卓产品</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互相推广，来交换各自的用户</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500996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6">
            <a:extLst>
              <a:ext uri="{FF2B5EF4-FFF2-40B4-BE49-F238E27FC236}">
                <a16:creationId xmlns:a16="http://schemas.microsoft.com/office/drawing/2014/main" id="{A0E741FA-39CA-4EB4-ACF9-C3B55940F0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80522"/>
            <a:ext cx="1825806" cy="1962978"/>
          </a:xfrm>
          <a:prstGeom prst="rect">
            <a:avLst/>
          </a:prstGeom>
        </p:spPr>
      </p:pic>
      <p:sp>
        <p:nvSpPr>
          <p:cNvPr id="4" name="矩形 3">
            <a:extLst>
              <a:ext uri="{FF2B5EF4-FFF2-40B4-BE49-F238E27FC236}">
                <a16:creationId xmlns:a16="http://schemas.microsoft.com/office/drawing/2014/main" id="{8CE69733-E2FD-4ABB-BC07-864E410EF8D2}"/>
              </a:ext>
            </a:extLst>
          </p:cNvPr>
          <p:cNvSpPr/>
          <p:nvPr/>
        </p:nvSpPr>
        <p:spPr>
          <a:xfrm>
            <a:off x="233684" y="114998"/>
            <a:ext cx="1723549" cy="461665"/>
          </a:xfrm>
          <a:prstGeom prst="rect">
            <a:avLst/>
          </a:prstGeom>
        </p:spPr>
        <p:txBody>
          <a:bodyPr wrap="none">
            <a:spAutoFit/>
          </a:bodyPr>
          <a:lstStyle/>
          <a:p>
            <a:r>
              <a:rPr lang="zh-CN" altLang="en-US" sz="2400" b="1" dirty="0">
                <a:ea typeface="等线" panose="02010600030101010101" pitchFamily="2" charset="-122"/>
                <a:cs typeface="Times New Roman" panose="02020603050405020304" pitchFamily="18" charset="0"/>
              </a:rPr>
              <a:t>运营规划书</a:t>
            </a:r>
            <a:endParaRPr lang="zh-CN" altLang="en-US" sz="2400" b="1" dirty="0"/>
          </a:p>
        </p:txBody>
      </p:sp>
      <p:sp>
        <p:nvSpPr>
          <p:cNvPr id="5" name="矩形 4">
            <a:extLst>
              <a:ext uri="{FF2B5EF4-FFF2-40B4-BE49-F238E27FC236}">
                <a16:creationId xmlns:a16="http://schemas.microsoft.com/office/drawing/2014/main" id="{CBECDB9A-08BF-433E-BF32-8C7AB5A1D9D2}"/>
              </a:ext>
            </a:extLst>
          </p:cNvPr>
          <p:cNvSpPr/>
          <p:nvPr/>
        </p:nvSpPr>
        <p:spPr>
          <a:xfrm>
            <a:off x="978946" y="630457"/>
            <a:ext cx="7648687" cy="3785652"/>
          </a:xfrm>
          <a:prstGeom prst="rect">
            <a:avLst/>
          </a:prstGeom>
        </p:spPr>
        <p:txBody>
          <a:bodyPr wrap="square">
            <a:spAutoFit/>
          </a:bodyPr>
          <a:lstStyle/>
          <a:p>
            <a:pPr algn="just">
              <a:spcAft>
                <a:spcPts val="0"/>
              </a:spcAft>
            </a:pP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       </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本产品对于所有普通用户提供免费服务，商业运营模式如下：</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457200" indent="-457200" algn="just">
              <a:spcAft>
                <a:spcPts val="0"/>
              </a:spcAft>
              <a:buAutoNum type="arabicPeriod"/>
            </a:pPr>
            <a:r>
              <a:rPr lang="zh-CN" altLang="en-US" sz="2000" u="sng" kern="100" dirty="0">
                <a:latin typeface="等线" panose="02010600030101010101" pitchFamily="2" charset="-122"/>
                <a:ea typeface="等线" panose="02010600030101010101" pitchFamily="2" charset="-122"/>
                <a:cs typeface="Times New Roman" panose="02020603050405020304" pitchFamily="18" charset="0"/>
              </a:rPr>
              <a:t>广告告服务：</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通过在某些空白位置镶入广告，以向广告发行方收取一定的广告费用，费用跟广告被点击的次数成正比。因此在用户数量比较多的时候才能获得可观的收入，在用户数量比较少的时候尽量不投入广告以此更加吸引用户来使用。</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457200" indent="-457200" algn="just">
              <a:spcAft>
                <a:spcPts val="0"/>
              </a:spcAft>
              <a:buAutoNum type="arabicPeriod"/>
            </a:pPr>
            <a:r>
              <a:rPr lang="zh-CN" altLang="en-US" sz="2000" u="sng" kern="100" dirty="0">
                <a:latin typeface="等线" panose="02010600030101010101" pitchFamily="2" charset="-122"/>
                <a:ea typeface="等线" panose="02010600030101010101" pitchFamily="2" charset="-122"/>
                <a:cs typeface="Times New Roman" panose="02020603050405020304" pitchFamily="18" charset="0"/>
              </a:rPr>
              <a:t>赞助：</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通过每日打卡能够获取一定的积分，积分能够换取一些由赞助方提供的奖励，例如产品打折、实物奖励等等，将会向赞助方收取一定赞助费。</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457200" indent="-457200" algn="just">
              <a:spcAft>
                <a:spcPts val="0"/>
              </a:spcAft>
              <a:buAutoNum type="arabicPeriod"/>
            </a:pPr>
            <a:r>
              <a:rPr lang="zh-CN" altLang="en-US" sz="2000" u="sng" kern="100" dirty="0">
                <a:latin typeface="等线" panose="02010600030101010101" pitchFamily="2" charset="-122"/>
                <a:ea typeface="等线" panose="02010600030101010101" pitchFamily="2" charset="-122"/>
                <a:cs typeface="Times New Roman" panose="02020603050405020304" pitchFamily="18" charset="0"/>
              </a:rPr>
              <a:t>虚拟物品：</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通过出售软件内部的虚拟物品，例如补签卡，改名卡等等</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获取一定收入。</a:t>
            </a:r>
            <a:endParaRPr lang="en-US" altLang="zh-CN" sz="2000" kern="100" dirty="0">
              <a:latin typeface="等线" panose="02010600030101010101" pitchFamily="2" charset="-122"/>
              <a:ea typeface="等线" panose="02010600030101010101" pitchFamily="2" charset="-122"/>
              <a:cs typeface="Times New Roman" panose="02020603050405020304" pitchFamily="18" charset="0"/>
            </a:endParaRPr>
          </a:p>
          <a:p>
            <a:pPr marL="457200" indent="-457200" algn="just">
              <a:spcAft>
                <a:spcPts val="0"/>
              </a:spcAft>
              <a:buAutoNum type="arabicPeriod"/>
            </a:pPr>
            <a:r>
              <a:rPr lang="zh-CN" altLang="en-US" sz="2000" u="sng" kern="100" dirty="0">
                <a:latin typeface="等线" panose="02010600030101010101" pitchFamily="2" charset="-122"/>
                <a:ea typeface="等线" panose="02010600030101010101" pitchFamily="2" charset="-122"/>
                <a:cs typeface="Times New Roman" panose="02020603050405020304" pitchFamily="18" charset="0"/>
              </a:rPr>
              <a:t>打赏功能：</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通过打赏功能，让好评用户提供资金来继续完善我们的</a:t>
            </a:r>
            <a:r>
              <a:rPr lang="en-US" altLang="zh-CN" sz="2000" kern="100" dirty="0">
                <a:latin typeface="等线" panose="02010600030101010101" pitchFamily="2" charset="-122"/>
                <a:ea typeface="等线" panose="02010600030101010101" pitchFamily="2" charset="-122"/>
                <a:cs typeface="Times New Roman" panose="02020603050405020304" pitchFamily="18" charset="0"/>
              </a:rPr>
              <a:t>APP</a:t>
            </a:r>
            <a:r>
              <a:rPr lang="zh-CN" altLang="en-US" sz="2000" kern="100" dirty="0">
                <a:latin typeface="等线" panose="02010600030101010101" pitchFamily="2" charset="-122"/>
                <a:ea typeface="等线" panose="02010600030101010101" pitchFamily="2" charset="-122"/>
                <a:cs typeface="Times New Roman" panose="02020603050405020304" pitchFamily="18" charset="0"/>
              </a:rPr>
              <a:t>，使用户得到更好的体验。</a:t>
            </a:r>
            <a:endParaRPr lang="zh-CN" altLang="zh-CN" sz="2000" kern="100" dirty="0">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195189391"/>
      </p:ext>
    </p:extLst>
  </p:cSld>
  <p:clrMapOvr>
    <a:masterClrMapping/>
  </p:clrMapOvr>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5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4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6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1055</TotalTime>
  <Words>424</Words>
  <Application>Microsoft Office PowerPoint</Application>
  <PresentationFormat>全屏显示(16:9)</PresentationFormat>
  <Paragraphs>38</Paragraphs>
  <Slides>7</Slides>
  <Notes>1</Notes>
  <HiddenSlides>0</HiddenSlides>
  <MMClips>0</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7</vt:i4>
      </vt:variant>
    </vt:vector>
  </HeadingPairs>
  <TitlesOfParts>
    <vt:vector size="19" baseType="lpstr">
      <vt:lpstr>Open Sans Semibold</vt:lpstr>
      <vt:lpstr>等线</vt:lpstr>
      <vt:lpstr>宋体</vt:lpstr>
      <vt:lpstr>Arial</vt:lpstr>
      <vt:lpstr>Calibri</vt:lpstr>
      <vt:lpstr>Source Sans Pro Light</vt:lpstr>
      <vt:lpstr>Times New Roman</vt:lpstr>
      <vt:lpstr>2_Office Theme</vt:lpstr>
      <vt:lpstr>5_Office Theme</vt:lpstr>
      <vt:lpstr>4_Office Theme</vt:lpstr>
      <vt:lpstr>3_Office Theme</vt:lpstr>
      <vt:lpstr>6_Office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mhc5001</dc:creator>
  <cp:lastModifiedBy>Chen Yongxuan</cp:lastModifiedBy>
  <cp:revision>200</cp:revision>
  <dcterms:created xsi:type="dcterms:W3CDTF">2013-10-04T13:00:56Z</dcterms:created>
  <dcterms:modified xsi:type="dcterms:W3CDTF">2018-11-05T03:37:43Z</dcterms:modified>
</cp:coreProperties>
</file>

<file path=docProps/thumbnail.jpeg>
</file>